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87748438" r:id="rId3"/>
    <p:sldId id="1287748436" r:id="rId4"/>
    <p:sldId id="1287748435" r:id="rId5"/>
    <p:sldId id="258" r:id="rId6"/>
    <p:sldId id="25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初診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94</c:v>
                </c:pt>
                <c:pt idx="1">
                  <c:v>144</c:v>
                </c:pt>
                <c:pt idx="2">
                  <c:v>201</c:v>
                </c:pt>
                <c:pt idx="3">
                  <c:v>209</c:v>
                </c:pt>
                <c:pt idx="4">
                  <c:v>146</c:v>
                </c:pt>
                <c:pt idx="5">
                  <c:v>123</c:v>
                </c:pt>
                <c:pt idx="6">
                  <c:v>118</c:v>
                </c:pt>
                <c:pt idx="7">
                  <c:v>158</c:v>
                </c:pt>
                <c:pt idx="8">
                  <c:v>141</c:v>
                </c:pt>
                <c:pt idx="9">
                  <c:v>119</c:v>
                </c:pt>
                <c:pt idx="10">
                  <c:v>109</c:v>
                </c:pt>
                <c:pt idx="1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9-4C9E-A921-E14D939510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再診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126</c:v>
                </c:pt>
                <c:pt idx="1">
                  <c:v>222</c:v>
                </c:pt>
                <c:pt idx="2">
                  <c:v>228</c:v>
                </c:pt>
                <c:pt idx="3">
                  <c:v>282</c:v>
                </c:pt>
                <c:pt idx="4">
                  <c:v>255</c:v>
                </c:pt>
                <c:pt idx="5">
                  <c:v>306</c:v>
                </c:pt>
                <c:pt idx="6">
                  <c:v>183</c:v>
                </c:pt>
                <c:pt idx="7">
                  <c:v>201</c:v>
                </c:pt>
                <c:pt idx="8">
                  <c:v>175</c:v>
                </c:pt>
                <c:pt idx="9">
                  <c:v>187</c:v>
                </c:pt>
                <c:pt idx="10">
                  <c:v>169</c:v>
                </c:pt>
                <c:pt idx="11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9-4C9E-A921-E14D939510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3777536"/>
        <c:axId val="873773600"/>
        <c:axId val="0"/>
      </c:bar3DChart>
      <c:dateAx>
        <c:axId val="873777536"/>
        <c:scaling>
          <c:orientation val="minMax"/>
        </c:scaling>
        <c:delete val="0"/>
        <c:axPos val="b"/>
        <c:numFmt formatCode="yyyy&quot;年&quot;m&quot;月&quot;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73773600"/>
        <c:crosses val="autoZero"/>
        <c:auto val="1"/>
        <c:lblOffset val="100"/>
        <c:baseTimeUnit val="months"/>
      </c:dateAx>
      <c:valAx>
        <c:axId val="87377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7377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81282690074925446"/>
          <c:y val="0.10049076631026681"/>
          <c:w val="0.15739225794893655"/>
          <c:h val="7.4897821397045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835425463121456E-2"/>
          <c:y val="3.512766053885135E-2"/>
          <c:w val="0.9258795503822892"/>
          <c:h val="0.81809171772386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70～79</c:v>
                </c:pt>
                <c:pt idx="8">
                  <c:v>80～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63</c:v>
                </c:pt>
                <c:pt idx="1">
                  <c:v>79</c:v>
                </c:pt>
                <c:pt idx="2">
                  <c:v>125</c:v>
                </c:pt>
                <c:pt idx="3">
                  <c:v>166</c:v>
                </c:pt>
                <c:pt idx="4">
                  <c:v>156</c:v>
                </c:pt>
                <c:pt idx="5">
                  <c:v>135</c:v>
                </c:pt>
                <c:pt idx="6">
                  <c:v>59</c:v>
                </c:pt>
                <c:pt idx="7">
                  <c:v>18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8-4405-A828-52C2FB75EA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0～9</c:v>
                </c:pt>
                <c:pt idx="1">
                  <c:v>10～19</c:v>
                </c:pt>
                <c:pt idx="2">
                  <c:v>20～29</c:v>
                </c:pt>
                <c:pt idx="3">
                  <c:v>30～39</c:v>
                </c:pt>
                <c:pt idx="4">
                  <c:v>40～49</c:v>
                </c:pt>
                <c:pt idx="5">
                  <c:v>50～59</c:v>
                </c:pt>
                <c:pt idx="6">
                  <c:v>60～69</c:v>
                </c:pt>
                <c:pt idx="7">
                  <c:v>70～79</c:v>
                </c:pt>
                <c:pt idx="8">
                  <c:v>80～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72</c:v>
                </c:pt>
                <c:pt idx="1">
                  <c:v>70</c:v>
                </c:pt>
                <c:pt idx="2">
                  <c:v>183</c:v>
                </c:pt>
                <c:pt idx="3">
                  <c:v>171</c:v>
                </c:pt>
                <c:pt idx="4">
                  <c:v>168</c:v>
                </c:pt>
                <c:pt idx="5">
                  <c:v>126</c:v>
                </c:pt>
                <c:pt idx="6">
                  <c:v>61</c:v>
                </c:pt>
                <c:pt idx="7">
                  <c:v>29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2-4A16-9E14-35C43B46F7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0874480"/>
        <c:axId val="710869232"/>
        <c:axId val="0"/>
      </c:bar3DChart>
      <c:catAx>
        <c:axId val="71087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10869232"/>
        <c:crosses val="autoZero"/>
        <c:auto val="1"/>
        <c:lblAlgn val="ctr"/>
        <c:lblOffset val="100"/>
        <c:noMultiLvlLbl val="0"/>
      </c:catAx>
      <c:valAx>
        <c:axId val="71086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71087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374196431967746"/>
          <c:y val="7.1179864685789004E-2"/>
          <c:w val="0.17647732892084145"/>
          <c:h val="5.4028072862816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82352941176471E-2"/>
          <c:y val="2.4557503921782221E-2"/>
          <c:w val="0.97058823529411764"/>
          <c:h val="0.9567222771478567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CF8-49B1-899E-E8728E22279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9CF8-49B1-899E-E8728E222799}"/>
              </c:ext>
            </c:extLst>
          </c:dPt>
          <c:dLbls>
            <c:dLbl>
              <c:idx val="0"/>
              <c:layout>
                <c:manualLayout>
                  <c:x val="-0.26225490196078421"/>
                  <c:y val="5.8372849914210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25A5813A-9011-4132-9246-1C31E5F5EFB8}" type="CATEGORYNAME">
                      <a:rPr lang="ja-JP" altLang="en-US" sz="20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20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52A49E53-E117-44F5-A195-32838982441C}" type="PERCENTAGE">
                      <a:rPr lang="en-US" altLang="ja-JP" sz="20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20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F8-49B1-899E-E8728E222799}"/>
                </c:ext>
              </c:extLst>
            </c:dLbl>
            <c:dLbl>
              <c:idx val="1"/>
              <c:layout>
                <c:manualLayout>
                  <c:x val="0.23774509803921567"/>
                  <c:y val="-9.04779173670259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B3D18B40-607F-4AF5-A9D5-D430C1EDB899}" type="CATEGORYNAME">
                      <a:rPr lang="ja-JP" altLang="en-US" sz="20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20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7DD219D4-E832-47AA-BF44-CB28C3E0CE34}" type="PERCENTAGE">
                      <a:rPr lang="en-US" altLang="ja-JP" sz="20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0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20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CF8-49B1-899E-E8728E222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809</c:v>
                </c:pt>
                <c:pt idx="1">
                  <c:v>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8-49B1-899E-E8728E22279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96958920578298E-3"/>
          <c:y val="1.8720218930361191E-2"/>
          <c:w val="0.99264705882352944"/>
          <c:h val="0.980071417113540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DF-4402-817C-7B48557BAE66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10DF-4402-817C-7B48557BAE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054C-472C-927C-2C7B7CE3D323}"/>
              </c:ext>
            </c:extLst>
          </c:dPt>
          <c:dLbls>
            <c:dLbl>
              <c:idx val="0"/>
              <c:layout>
                <c:manualLayout>
                  <c:x val="-0.1805542620920029"/>
                  <c:y val="7.0047419897052349E-2"/>
                </c:manualLayout>
              </c:layout>
              <c:tx>
                <c:rich>
                  <a:bodyPr/>
                  <a:lstStyle/>
                  <a:p>
                    <a:fld id="{1E223E80-E15F-4923-A5BC-837349EEF3B3}" type="CATEGORYNAME">
                      <a:rPr lang="ja-JP" altLang="en-US" sz="18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/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D2D317F4-6D6C-4C15-8CB6-994B41093D2D}" type="PERCENTAGE">
                      <a:rPr lang="en-US" altLang="ja-JP" sz="18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/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DF-4402-817C-7B48557BAE66}"/>
                </c:ext>
              </c:extLst>
            </c:dLbl>
            <c:dLbl>
              <c:idx val="1"/>
              <c:layout>
                <c:manualLayout>
                  <c:x val="0.21029261538090185"/>
                  <c:y val="-0.2597591821182359"/>
                </c:manualLayout>
              </c:layout>
              <c:tx>
                <c:rich>
                  <a:bodyPr/>
                  <a:lstStyle/>
                  <a:p>
                    <a:fld id="{D11C0E1A-A384-4B92-B3A4-72C2A631C73C}" type="CATEGORYNAME">
                      <a:rPr lang="ja-JP" altLang="en-US" sz="18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/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69FC2325-955A-42ED-ABF7-1E400A1668BF}" type="PERCENTAGE">
                      <a:rPr lang="en-US" altLang="ja-JP" sz="18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/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0DF-4402-817C-7B48557BAE66}"/>
                </c:ext>
              </c:extLst>
            </c:dLbl>
            <c:dLbl>
              <c:idx val="2"/>
              <c:layout>
                <c:manualLayout>
                  <c:x val="0.23840093439206597"/>
                  <c:y val="0.144472803537670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25504FA1-9271-4B33-A4BA-4D6832B55F2F}" type="CATEGORYNAME">
                      <a:rPr lang="ja-JP" altLang="en-US" sz="16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6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155DFD6A-0559-4368-AD1B-F412A99EB088}" type="PERCENTAGE">
                      <a:rPr lang="en-US" altLang="ja-JP" sz="16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 b="1" i="0" u="none" strike="noStrike" kern="1200" spc="0" baseline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600" baseline="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01199549592474"/>
                      <c:h val="0.20021887520574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54C-472C-927C-2C7B7CE3D3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保険診療</c:v>
                </c:pt>
                <c:pt idx="1">
                  <c:v>自費診療</c:v>
                </c:pt>
                <c:pt idx="2">
                  <c:v>公費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759</c:v>
                </c:pt>
                <c:pt idx="1">
                  <c:v>636</c:v>
                </c:pt>
                <c:pt idx="2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F-4402-817C-7B48557BAE6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284313725490197E-2"/>
          <c:y val="1.461140439752212E-4"/>
          <c:w val="0.97549019607843135"/>
          <c:h val="0.9747662617173543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47-4B8E-B469-FEE168A1EC8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E147-4B8E-B469-FEE168A1EC8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47-4B8E-B469-FEE168A1EC8F}"/>
              </c:ext>
            </c:extLst>
          </c:dPt>
          <c:dLbls>
            <c:dLbl>
              <c:idx val="0"/>
              <c:layout>
                <c:manualLayout>
                  <c:x val="-0.18259803921568626"/>
                  <c:y val="-0.233078795855880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43FA679B-5CC9-442C-A34E-08965BFA72F2}" type="CATEGORYNAME">
                      <a:rPr lang="ja-JP" altLang="en-US" sz="2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2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B5CD4316-2E70-421D-A697-39EB94C36447}" type="PERCENTAGE">
                      <a:rPr lang="en-US" altLang="ja-JP" sz="24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2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2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88235294117646"/>
                      <c:h val="0.274040229092705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47-4B8E-B469-FEE168A1EC8F}"/>
                </c:ext>
              </c:extLst>
            </c:dLbl>
            <c:dLbl>
              <c:idx val="1"/>
              <c:layout>
                <c:manualLayout>
                  <c:x val="8.2107843137254902E-2"/>
                  <c:y val="2.85556259263088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5DF97493-085C-4F65-8832-51F6AB572A27}" type="CATEGORYNAME">
                      <a:rPr lang="ja-JP" alt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　</a:t>
                    </a:r>
                    <a:fld id="{6B7A3F74-65AB-4B95-9CF9-7041BFA6C308}" type="PERCENTAGE">
                      <a:rPr lang="en-US" altLang="ja-JP" sz="14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61764705882353"/>
                      <c:h val="9.491425396050592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147-4B8E-B469-FEE168A1EC8F}"/>
                </c:ext>
              </c:extLst>
            </c:dLbl>
            <c:dLbl>
              <c:idx val="2"/>
              <c:layout>
                <c:manualLayout>
                  <c:x val="0.21323529411764705"/>
                  <c:y val="0.125234090465193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DBEE6E45-F72E-4377-BC50-537757E1B8C5}" type="CATEGORYNAME">
                      <a:rPr lang="ja-JP" alt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　</a:t>
                    </a:r>
                    <a:fld id="{81833D14-3EA0-4F8C-8FD4-75754AB02C37}" type="PERCENTAGE">
                      <a:rPr lang="en-US" altLang="ja-JP" sz="14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13725490196079"/>
                      <c:h val="0.155578246533163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47-4B8E-B469-FEE168A1E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内科</c:v>
                </c:pt>
                <c:pt idx="1">
                  <c:v>小児科</c:v>
                </c:pt>
                <c:pt idx="2">
                  <c:v>渡航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1236</c:v>
                </c:pt>
                <c:pt idx="1">
                  <c:v>181</c:v>
                </c:pt>
                <c:pt idx="2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7-4B8E-B469-FEE168A1EC8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82638651488643E-2"/>
          <c:y val="3.0850780541963993E-3"/>
          <c:w val="0.95317361348511354"/>
          <c:h val="0.953427784453235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FC7-4003-B417-F9B5E869FC1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DFC7-4003-B417-F9B5E869FC1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FC7-4003-B417-F9B5E869FC18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DFC7-4003-B417-F9B5E869FC18}"/>
              </c:ext>
            </c:extLst>
          </c:dPt>
          <c:dLbls>
            <c:dLbl>
              <c:idx val="0"/>
              <c:layout>
                <c:manualLayout>
                  <c:x val="-0.16147873059339324"/>
                  <c:y val="-0.106635051135084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r>
                      <a:rPr lang="ja-JP" altLang="en-US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一般内科
</a:t>
                    </a:r>
                    <a:fld id="{D05D9674-A71E-4898-98DE-4698AB5556E9}" type="PERCENTAGE">
                      <a:rPr lang="en-US" altLang="ja-JP" sz="18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9999162548903"/>
                      <c:h val="0.21977391688703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FC7-4003-B417-F9B5E869FC18}"/>
                </c:ext>
              </c:extLst>
            </c:dLbl>
            <c:dLbl>
              <c:idx val="1"/>
              <c:layout>
                <c:manualLayout>
                  <c:x val="0.10876850083736295"/>
                  <c:y val="-7.72396055456551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55183EC1-54A8-4504-BF18-9D44311EC3AA}" type="CATEGORYNAME">
                      <a:rPr lang="ja-JP" altLang="en-US" sz="1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14FBAA0F-30E6-4A3D-9C3C-D770AD5DAF0B}" type="PERCENTAGE">
                      <a:rPr lang="en-US" altLang="ja-JP" sz="18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8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234455629460867"/>
                      <c:h val="0.183793253735599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FC7-4003-B417-F9B5E869FC18}"/>
                </c:ext>
              </c:extLst>
            </c:dLbl>
            <c:dLbl>
              <c:idx val="2"/>
              <c:layout>
                <c:manualLayout>
                  <c:x val="-9.8956747502147845E-3"/>
                  <c:y val="1.63024836132128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35605280-3B49-4B2C-8669-81016ED419CC}" type="CATEGORYNAME">
                      <a:rPr lang="ja-JP" altLang="en-US" sz="10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0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71E4D402-C83F-4DE6-AFFB-6221DC18F4DA}" type="PERCENTAGE">
                      <a:rPr lang="en-US" altLang="ja-JP" sz="10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0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C7-4003-B417-F9B5E869FC18}"/>
                </c:ext>
              </c:extLst>
            </c:dLbl>
            <c:dLbl>
              <c:idx val="3"/>
              <c:layout>
                <c:manualLayout>
                  <c:x val="7.1410424555970201E-2"/>
                  <c:y val="1.42595503900136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C7-4003-B417-F9B5E869F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総合内科</c:v>
                </c:pt>
                <c:pt idx="1">
                  <c:v>感染症内科</c:v>
                </c:pt>
                <c:pt idx="2">
                  <c:v>アレルギー科</c:v>
                </c:pt>
                <c:pt idx="3">
                  <c:v>ダイバーズ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675</c:v>
                </c:pt>
                <c:pt idx="1">
                  <c:v>486</c:v>
                </c:pt>
                <c:pt idx="2">
                  <c:v>19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7-4003-B417-F9B5E869FC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8420477843979966E-3"/>
          <c:w val="0.9747172037469044"/>
          <c:h val="0.954007112618765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0C3-4D97-9E27-A193FC4B359A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E0C3-4D97-9E27-A193FC4B359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0C3-4D97-9E27-A193FC4B359A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E0C3-4D97-9E27-A193FC4B35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75A0-44BA-965C-47F2AC72C21A}"/>
              </c:ext>
            </c:extLst>
          </c:dPt>
          <c:dLbls>
            <c:dLbl>
              <c:idx val="0"/>
              <c:layout>
                <c:manualLayout>
                  <c:x val="-9.5362551476579099E-2"/>
                  <c:y val="0.102854950876557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C3-4D97-9E27-A193FC4B359A}"/>
                </c:ext>
              </c:extLst>
            </c:dLbl>
            <c:dLbl>
              <c:idx val="1"/>
              <c:layout>
                <c:manualLayout>
                  <c:x val="-0.16171576629696849"/>
                  <c:y val="2.27930157434514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B7B2AC6A-8BA1-430E-B195-7D90AED0931F}" type="CATEGORYNAME">
                      <a:rPr lang="ja-JP" altLang="en-US" sz="14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
</a:t>
                    </a:r>
                    <a:fld id="{9005F4C5-7BC7-4D68-AEAD-919AB5D8836A}" type="PERCENTAGE">
                      <a:rPr lang="en-US" altLang="ja-JP" sz="14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4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0C3-4D97-9E27-A193FC4B359A}"/>
                </c:ext>
              </c:extLst>
            </c:dLbl>
            <c:dLbl>
              <c:idx val="2"/>
              <c:layout>
                <c:manualLayout>
                  <c:x val="-0.21109688985429512"/>
                  <c:y val="-0.264218105287182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7DECC93E-8A50-4415-909A-C01A490A6947}" type="CATEGORYNAME">
                      <a:rPr lang="en-US" altLang="ja-JP" sz="160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en-US" altLang="ja-JP" sz="16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   </a:t>
                    </a:r>
                    <a:fld id="{4B1F39E4-7E5B-4B97-A9B1-3984C6F29EF4}" type="PERCENTAGE">
                      <a:rPr lang="en-US" altLang="ja-JP" sz="1600" baseline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6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en-US" altLang="ja-JP" sz="1600" baseline="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38954461656653"/>
                      <c:h val="0.161188346295240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C3-4D97-9E27-A193FC4B359A}"/>
                </c:ext>
              </c:extLst>
            </c:dLbl>
            <c:dLbl>
              <c:idx val="3"/>
              <c:layout>
                <c:manualLayout>
                  <c:x val="4.1110636560588602E-2"/>
                  <c:y val="-7.78296791108118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D9C123CC-2A55-44A4-A455-91F79403741E}" type="CATEGORYNAME">
                      <a:rPr lang="ja-JP" altLang="en-US" sz="140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＊</a:t>
                    </a:r>
                    <a:fld id="{5FB2D955-82CE-41CC-B947-45886CA3D622}" type="PERCENTAGE">
                      <a:rPr lang="en-US" altLang="ja-JP" sz="1400" baseline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pPr>
                        <a:defRPr sz="1400" b="1" i="0" u="none" strike="noStrike" kern="1200" spc="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defRPr>
                      </a:pPr>
                      <a:t>[パーセンテージ]</a:t>
                    </a:fld>
                    <a:endParaRPr lang="ja-JP" altLang="en-US" sz="1400" baseline="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708778763957857"/>
                      <c:h val="0.186025744932344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0C3-4D97-9E27-A193FC4B359A}"/>
                </c:ext>
              </c:extLst>
            </c:dLbl>
            <c:dLbl>
              <c:idx val="4"/>
              <c:layout>
                <c:manualLayout>
                  <c:x val="0.11211991789251433"/>
                  <c:y val="0.108464619618812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A0-44BA-965C-47F2AC72C2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性感染症</c:v>
                </c:pt>
                <c:pt idx="1">
                  <c:v>寄生虫症</c:v>
                </c:pt>
                <c:pt idx="2">
                  <c:v>COVID-19</c:v>
                </c:pt>
                <c:pt idx="3">
                  <c:v>COVID-19関連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129</c:v>
                </c:pt>
                <c:pt idx="2">
                  <c:v>112</c:v>
                </c:pt>
                <c:pt idx="3">
                  <c:v>149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3-4D97-9E27-A193FC4B359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その他</c:v>
                </c:pt>
                <c:pt idx="1">
                  <c:v>クラミジア</c:v>
                </c:pt>
                <c:pt idx="2">
                  <c:v>淋菌</c:v>
                </c:pt>
                <c:pt idx="3">
                  <c:v>性器ヘルペス</c:v>
                </c:pt>
                <c:pt idx="4">
                  <c:v>梅毒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9-4E58-B818-C809D525A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7718016"/>
        <c:axId val="887718344"/>
        <c:axId val="0"/>
      </c:bar3DChart>
      <c:catAx>
        <c:axId val="8877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87718344"/>
        <c:crosses val="autoZero"/>
        <c:auto val="1"/>
        <c:lblAlgn val="ctr"/>
        <c:lblOffset val="100"/>
        <c:noMultiLvlLbl val="0"/>
      </c:catAx>
      <c:valAx>
        <c:axId val="88771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77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その他</c:v>
                </c:pt>
                <c:pt idx="1">
                  <c:v>包虫症相談**</c:v>
                </c:pt>
                <c:pt idx="2">
                  <c:v>ジアルジア症</c:v>
                </c:pt>
                <c:pt idx="3">
                  <c:v>無鉤条虫症</c:v>
                </c:pt>
                <c:pt idx="4">
                  <c:v>日本海裂頭条虫症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117</c:v>
                </c:pt>
                <c:pt idx="1">
                  <c:v>20</c:v>
                </c:pt>
                <c:pt idx="2">
                  <c:v>1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A-43C4-947F-C4B48F4C3A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87718016"/>
        <c:axId val="887718344"/>
        <c:axId val="0"/>
      </c:bar3DChart>
      <c:catAx>
        <c:axId val="8877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87718344"/>
        <c:crosses val="autoZero"/>
        <c:auto val="1"/>
        <c:lblAlgn val="ctr"/>
        <c:lblOffset val="100"/>
        <c:noMultiLvlLbl val="0"/>
      </c:catAx>
      <c:valAx>
        <c:axId val="887718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8877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23385-CD3A-4B4F-9E58-5A9ECE9CC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8AFFB8-F2CC-4151-9542-4A2BD160F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CE016A-6852-43BF-AED3-ECE9F1BD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56DF5-337B-48C7-B3FF-545D9FED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60F656-179D-4813-949A-37BBFC66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5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989DD-67F8-4BD5-865A-294E5EDF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38AF7F-FAE3-4272-A118-A0FB1D41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424399-51F1-4562-B3A4-F545C1FA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BF7496-5523-4FCB-9334-AA517D73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47684-F5F0-4E16-B930-F5739E82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8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81D37D-DA68-450C-A6A1-20417BDE8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6A86B6-6C23-441F-8F84-04FB6813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5379BC-1AD5-46A9-B34C-CF9F2623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16506-B408-4809-8A20-B25B6D8A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FF1975-49E7-4724-A4CF-AA4E6840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51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2D213-F990-4368-8990-0102392E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5877A2-D110-4308-86D4-BED07871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AE3A9E-C658-40AA-89AC-8FA756B9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DDF80-2DA8-4177-B2C2-6B718F15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12C89-109A-4AE8-9D2F-27EC083F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2F012-06F3-461C-A49C-A6F2BD94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77D64C-B9C3-4F71-89DE-748E1900C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6E0C69-DAFE-48F8-9577-EB71D221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1433BD-D23C-4CB0-BEE3-26BB2D00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33200-79FA-4216-AF79-A7F46A30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3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FCBF5-8FFB-4966-BEFF-AC64B44E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95B1A3-8544-471E-A46F-35F369EC3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C279C-D455-4985-8985-B5F92357C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47D76-B992-4B99-8689-B2373F44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D09A37-4296-459F-A4E8-63CB963F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0897BE-F5DC-4F8F-9DF4-98D8BF9F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1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6DB84-FF91-4523-B13C-125E5858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4CC8C1-1C34-4079-BBA3-A71CB5CA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B7666C-DDB0-47F4-8062-9972E5A7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77E3D6-F8D2-4A96-AF44-2F1A9A3DD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D72573-A240-44E5-A4CE-5B128BF90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F69A58-6D9D-499E-9BC1-FDCED926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3475A7-4D2B-433C-96CD-0AC6DEC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7F08DC-D516-4746-ABA4-2029490C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ED3CC-0602-4F2B-8763-A129E8BE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D08E78-B9BB-4D31-A76E-D6359F7A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30D8FE-00FD-4896-8600-10D7A3FD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931BB3-27B4-456B-A563-8EAEBF1F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03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BED27F-AF8B-43C0-92E6-38CC8EFF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AD7673-1243-43E9-9E91-CB657D21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016CAB-EDEE-4913-B3EE-DCF52DBA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3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CE149-AF6D-4E77-9735-48860BE8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C4B5A-40C6-4412-92B8-8843B86F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09915A-15A3-4A3D-BCDC-4C543237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4BF378-2862-4A6D-9A06-34B219C3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592B8B-42F4-46CC-8F2E-CC589E1E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EED64-9CA1-48B3-AC0A-5EC0A9D4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7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B4D6DB-1E58-4303-830F-AD83B9E2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9E5B3C-F623-4DD6-BAD7-8979EDF7E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298A39-B0D3-4C92-9A09-2C785A6E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DACF47-CA1F-457F-B2C0-1BF19E5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0F21C1-25CE-4555-A1F6-4D60EFB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396214-7C61-4A07-866F-1E9A2440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99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317EEC-800C-42AB-9D92-AAAA6E80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32177-ACE8-4473-B05D-3C57BFCE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63CE8-76EE-4B89-8B73-9E249AB96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2B6C-8A04-43AC-A7E6-0855DAA47893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C848B5-27DE-4AB8-9F1A-C33B36A3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C5AFFF-7567-4EED-88DE-F7E208520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A34A-5CF3-4219-B0B9-52E02772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1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2F5850A-87FB-4838-819D-E95060593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受診者の解析（</a:t>
            </a:r>
            <a:r>
              <a:rPr kumimoji="1"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2021.6</a:t>
            </a:r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2022.5</a:t>
            </a:r>
            <a:r>
              <a:rPr kumimoji="1"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4FB8CC-596B-425A-A63B-1F44FB374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9362" y="5815698"/>
            <a:ext cx="9144000" cy="420001"/>
          </a:xfrm>
        </p:spPr>
        <p:txBody>
          <a:bodyPr>
            <a:noAutofit/>
          </a:bodyPr>
          <a:lstStyle/>
          <a:p>
            <a:r>
              <a:rPr kumimoji="1" lang="ja-JP" altLang="en-US" b="1" i="1" dirty="0">
                <a:solidFill>
                  <a:srgbClr val="00CE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水野　泰孝　</a:t>
            </a:r>
            <a:r>
              <a:rPr kumimoji="1" lang="en-US" altLang="ja-JP" b="1" i="1" dirty="0">
                <a:solidFill>
                  <a:srgbClr val="00CE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Yasutaka Mizuno, MD.</a:t>
            </a:r>
            <a:endParaRPr kumimoji="1" lang="ja-JP" altLang="en-US" b="1" i="1" dirty="0">
              <a:solidFill>
                <a:srgbClr val="00CEE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A526FA-4D53-48FD-9150-1A69DF447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377968"/>
            <a:ext cx="5455917" cy="3857163"/>
          </a:xfrm>
          <a:prstGeom prst="rect">
            <a:avLst/>
          </a:prstGeom>
        </p:spPr>
      </p:pic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E8F83BF-7925-4F5A-885F-F2F004556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3" y="1878230"/>
            <a:ext cx="5455917" cy="85663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2B434E-EAF1-4944-816E-878E2573AD3D}"/>
              </a:ext>
            </a:extLst>
          </p:cNvPr>
          <p:cNvSpPr txBox="1"/>
          <p:nvPr/>
        </p:nvSpPr>
        <p:spPr>
          <a:xfrm>
            <a:off x="7524925" y="2779414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内科・感染症内科・小児科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アレルギー科・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渡航外来</a:t>
            </a:r>
          </a:p>
        </p:txBody>
      </p:sp>
    </p:spTree>
    <p:extLst>
      <p:ext uri="{BB962C8B-B14F-4D97-AF65-F5344CB8AC3E}">
        <p14:creationId xmlns:p14="http://schemas.microsoft.com/office/powerpoint/2010/main" val="172971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EBCE5-D981-4833-81A9-EB4C2E28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17" y="381700"/>
            <a:ext cx="11073468" cy="544759"/>
          </a:xfrm>
        </p:spPr>
        <p:txBody>
          <a:bodyPr>
            <a:normAutofit fontScale="90000"/>
          </a:bodyPr>
          <a:lstStyle/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受診者数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A62D9DFC-6E85-4CAA-A8DE-896B4258D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637584"/>
              </p:ext>
            </p:extLst>
          </p:nvPr>
        </p:nvGraphicFramePr>
        <p:xfrm>
          <a:off x="151003" y="926460"/>
          <a:ext cx="11677474" cy="5931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9744EB1-DAD3-DB20-5E28-64E128564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1545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11DDFAAC-EF48-48CB-AEDA-47E353C40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84286"/>
              </p:ext>
            </p:extLst>
          </p:nvPr>
        </p:nvGraphicFramePr>
        <p:xfrm>
          <a:off x="838200" y="956345"/>
          <a:ext cx="10515600" cy="560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40D2E436-5A2C-7E1A-013F-829C015F34D0}"/>
              </a:ext>
            </a:extLst>
          </p:cNvPr>
          <p:cNvSpPr txBox="1">
            <a:spLocks/>
          </p:cNvSpPr>
          <p:nvPr/>
        </p:nvSpPr>
        <p:spPr>
          <a:xfrm>
            <a:off x="520117" y="381700"/>
            <a:ext cx="11073468" cy="544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初診者年齢層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n=1,700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平均年齢：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37.2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歳）</a:t>
            </a:r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7E06BCE-A409-0C63-4BDF-39A6C6429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3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0C7B1C0D-A678-46F3-B8CA-0F91FB0E04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8022594"/>
              </p:ext>
            </p:extLst>
          </p:nvPr>
        </p:nvGraphicFramePr>
        <p:xfrm>
          <a:off x="313267" y="1825625"/>
          <a:ext cx="54129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1F273AAD-9B5D-4EE1-A58B-F48697E7BB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7928070"/>
              </p:ext>
            </p:extLst>
          </p:nvPr>
        </p:nvGraphicFramePr>
        <p:xfrm>
          <a:off x="6096000" y="1825625"/>
          <a:ext cx="555141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DED6BFBC-99AA-367A-6EA0-0C00CA5F77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初診者内訳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n=1,700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平均年齢：</a:t>
            </a:r>
            <a:r>
              <a:rPr lang="en-US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37.2</a:t>
            </a:r>
            <a:r>
              <a:rPr lang="ja-JP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歳）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4BF7A4A-EE8D-2D67-EA2B-5C4B085C7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12DA06-C38F-78A5-EB38-7887AA8E9269}"/>
              </a:ext>
            </a:extLst>
          </p:cNvPr>
          <p:cNvSpPr txBox="1"/>
          <p:nvPr/>
        </p:nvSpPr>
        <p:spPr>
          <a:xfrm>
            <a:off x="7486138" y="5638800"/>
            <a:ext cx="3867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＊公費は定期予防接種・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予防接種など</a:t>
            </a:r>
          </a:p>
        </p:txBody>
      </p:sp>
    </p:spTree>
    <p:extLst>
      <p:ext uri="{BB962C8B-B14F-4D97-AF65-F5344CB8AC3E}">
        <p14:creationId xmlns:p14="http://schemas.microsoft.com/office/powerpoint/2010/main" val="317807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ー 12">
            <a:extLst>
              <a:ext uri="{FF2B5EF4-FFF2-40B4-BE49-F238E27FC236}">
                <a16:creationId xmlns:a16="http://schemas.microsoft.com/office/drawing/2014/main" id="{09231F0A-6E9C-47B3-9C96-A837D876D51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8701207"/>
              </p:ext>
            </p:extLst>
          </p:nvPr>
        </p:nvGraphicFramePr>
        <p:xfrm>
          <a:off x="402672" y="1149086"/>
          <a:ext cx="5181600" cy="557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コンテンツ プレースホルダー 15">
            <a:extLst>
              <a:ext uri="{FF2B5EF4-FFF2-40B4-BE49-F238E27FC236}">
                <a16:creationId xmlns:a16="http://schemas.microsoft.com/office/drawing/2014/main" id="{2CC17BC7-132A-4141-B6DE-80F374C6ED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2567385"/>
              </p:ext>
            </p:extLst>
          </p:nvPr>
        </p:nvGraphicFramePr>
        <p:xfrm>
          <a:off x="5998128" y="1262440"/>
          <a:ext cx="5671973" cy="534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2FE0893D-8A6F-ADA9-E9A1-BF611E41C30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診療科内訳・専門科</a:t>
            </a:r>
            <a:endParaRPr lang="ja-JP" alt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5A8349D-CFE7-9500-385C-62C502059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E69E61-858A-829C-DA3C-4110A74C19B8}"/>
              </a:ext>
            </a:extLst>
          </p:cNvPr>
          <p:cNvSpPr txBox="1"/>
          <p:nvPr/>
        </p:nvSpPr>
        <p:spPr>
          <a:xfrm>
            <a:off x="186857" y="5441671"/>
            <a:ext cx="6341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＊渡航外来受診者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282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名のうち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34.3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検査証明書発行</a:t>
            </a:r>
          </a:p>
        </p:txBody>
      </p:sp>
    </p:spTree>
    <p:extLst>
      <p:ext uri="{BB962C8B-B14F-4D97-AF65-F5344CB8AC3E}">
        <p14:creationId xmlns:p14="http://schemas.microsoft.com/office/powerpoint/2010/main" val="346992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117AC42-C377-44AC-BF92-0518C83CB8F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7131047"/>
              </p:ext>
            </p:extLst>
          </p:nvPr>
        </p:nvGraphicFramePr>
        <p:xfrm>
          <a:off x="221228" y="1132514"/>
          <a:ext cx="5097221" cy="550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コンテンツ プレースホルダー 9">
            <a:extLst>
              <a:ext uri="{FF2B5EF4-FFF2-40B4-BE49-F238E27FC236}">
                <a16:creationId xmlns:a16="http://schemas.microsoft.com/office/drawing/2014/main" id="{9515B685-D3D7-4F77-BA7E-CC1B97CF83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646605"/>
              </p:ext>
            </p:extLst>
          </p:nvPr>
        </p:nvGraphicFramePr>
        <p:xfrm>
          <a:off x="6065475" y="801309"/>
          <a:ext cx="5573086" cy="2012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コンテンツ プレースホルダー 9">
            <a:extLst>
              <a:ext uri="{FF2B5EF4-FFF2-40B4-BE49-F238E27FC236}">
                <a16:creationId xmlns:a16="http://schemas.microsoft.com/office/drawing/2014/main" id="{3F2438E3-8E49-4459-8A55-DBDFE330C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894686"/>
              </p:ext>
            </p:extLst>
          </p:nvPr>
        </p:nvGraphicFramePr>
        <p:xfrm>
          <a:off x="6034951" y="3174899"/>
          <a:ext cx="5634135" cy="233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F0E36C-84BA-413C-B0DE-23766002A1D5}"/>
              </a:ext>
            </a:extLst>
          </p:cNvPr>
          <p:cNvSpPr txBox="1"/>
          <p:nvPr/>
        </p:nvSpPr>
        <p:spPr>
          <a:xfrm>
            <a:off x="6213439" y="472138"/>
            <a:ext cx="22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性感染症（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n=43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38BFAB-6D0D-4823-AB17-07BEFFB05F73}"/>
              </a:ext>
            </a:extLst>
          </p:cNvPr>
          <p:cNvSpPr txBox="1"/>
          <p:nvPr/>
        </p:nvSpPr>
        <p:spPr>
          <a:xfrm>
            <a:off x="6096000" y="2805567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寄生虫症（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n=129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D4FB03-BC32-486B-AA4E-480BB9F4518E}"/>
              </a:ext>
            </a:extLst>
          </p:cNvPr>
          <p:cNvSpPr txBox="1"/>
          <p:nvPr/>
        </p:nvSpPr>
        <p:spPr>
          <a:xfrm>
            <a:off x="248340" y="5607586"/>
            <a:ext cx="9176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関連として</a:t>
            </a:r>
            <a:r>
              <a:rPr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抗体検査：</a:t>
            </a:r>
            <a:r>
              <a:rPr lang="en-US" altLang="ja-JP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82</a:t>
            </a:r>
            <a:r>
              <a:rPr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　接触者検査（陰性者）：</a:t>
            </a:r>
            <a:r>
              <a:rPr lang="en-US" altLang="ja-JP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　罹患後診療：</a:t>
            </a:r>
            <a:r>
              <a:rPr lang="en-US" altLang="ja-JP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　相談のみ：</a:t>
            </a:r>
            <a:r>
              <a:rPr lang="en-US" altLang="ja-JP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ja-JP" altLang="en-US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7053055-273D-8CF1-F52E-41F27655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4758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感染症内科内訳（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n=486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BC2632-3332-887C-DAD2-6FEE0A80593D}"/>
              </a:ext>
            </a:extLst>
          </p:cNvPr>
          <p:cNvSpPr txBox="1"/>
          <p:nvPr/>
        </p:nvSpPr>
        <p:spPr>
          <a:xfrm>
            <a:off x="248340" y="5915601"/>
            <a:ext cx="9879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＊＊希少寄生虫症相談として</a:t>
            </a:r>
            <a:r>
              <a:rPr kumimoji="1" lang="ja-JP" altLang="en-US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包虫症以外に蟯虫症・住血吸虫症・有鉤嚢虫症・トキソカラ症・肝蛭症・フィラリア症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E449B96-F9BD-3722-676C-60045A397E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9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206</Words>
  <Application>Microsoft Office PowerPoint</Application>
  <PresentationFormat>ワイド画面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Office テーマ</vt:lpstr>
      <vt:lpstr>受診者の解析（2021.6～2022.5）</vt:lpstr>
      <vt:lpstr>受診者数</vt:lpstr>
      <vt:lpstr>PowerPoint プレゼンテーション</vt:lpstr>
      <vt:lpstr>初診者内訳（n=1,700　平均年齢：37.2歳）</vt:lpstr>
      <vt:lpstr>PowerPoint プレゼンテーション</vt:lpstr>
      <vt:lpstr>感染症内科内訳（n=486）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 Yasutaka</dc:creator>
  <cp:lastModifiedBy>MIZUNO Yasutaka</cp:lastModifiedBy>
  <cp:revision>36</cp:revision>
  <dcterms:created xsi:type="dcterms:W3CDTF">2019-11-06T12:17:35Z</dcterms:created>
  <dcterms:modified xsi:type="dcterms:W3CDTF">2022-06-01T07:56:43Z</dcterms:modified>
</cp:coreProperties>
</file>