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287748438" r:id="rId3"/>
    <p:sldId id="1287748436" r:id="rId4"/>
    <p:sldId id="1287748435" r:id="rId5"/>
    <p:sldId id="258" r:id="rId6"/>
    <p:sldId id="259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初診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yyyy"年"m"月";@</c:formatCode>
                <c:ptCount val="12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109</c:v>
                </c:pt>
                <c:pt idx="1">
                  <c:v>138</c:v>
                </c:pt>
                <c:pt idx="2">
                  <c:v>98</c:v>
                </c:pt>
                <c:pt idx="3">
                  <c:v>105</c:v>
                </c:pt>
                <c:pt idx="4">
                  <c:v>95</c:v>
                </c:pt>
                <c:pt idx="5">
                  <c:v>119</c:v>
                </c:pt>
                <c:pt idx="6">
                  <c:v>107</c:v>
                </c:pt>
                <c:pt idx="7">
                  <c:v>114</c:v>
                </c:pt>
                <c:pt idx="8">
                  <c:v>99</c:v>
                </c:pt>
                <c:pt idx="9">
                  <c:v>117</c:v>
                </c:pt>
                <c:pt idx="10">
                  <c:v>118</c:v>
                </c:pt>
                <c:pt idx="11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9-4C9E-A921-E14D939510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再診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yyyy"年"m"月";@</c:formatCode>
                <c:ptCount val="12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157</c:v>
                </c:pt>
                <c:pt idx="1">
                  <c:v>159</c:v>
                </c:pt>
                <c:pt idx="2">
                  <c:v>133</c:v>
                </c:pt>
                <c:pt idx="3">
                  <c:v>115</c:v>
                </c:pt>
                <c:pt idx="4">
                  <c:v>175</c:v>
                </c:pt>
                <c:pt idx="5">
                  <c:v>217</c:v>
                </c:pt>
                <c:pt idx="6">
                  <c:v>197</c:v>
                </c:pt>
                <c:pt idx="7">
                  <c:v>146</c:v>
                </c:pt>
                <c:pt idx="8">
                  <c:v>135</c:v>
                </c:pt>
                <c:pt idx="9">
                  <c:v>186</c:v>
                </c:pt>
                <c:pt idx="10">
                  <c:v>152</c:v>
                </c:pt>
                <c:pt idx="11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19-4C9E-A921-E14D939510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3777536"/>
        <c:axId val="873773600"/>
        <c:axId val="0"/>
      </c:bar3DChart>
      <c:dateAx>
        <c:axId val="873777536"/>
        <c:scaling>
          <c:orientation val="minMax"/>
        </c:scaling>
        <c:delete val="0"/>
        <c:axPos val="b"/>
        <c:numFmt formatCode="yyyy&quot;年&quot;m&quot;月&quot;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73773600"/>
        <c:crosses val="autoZero"/>
        <c:auto val="1"/>
        <c:lblOffset val="100"/>
        <c:baseTimeUnit val="months"/>
      </c:dateAx>
      <c:valAx>
        <c:axId val="87377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7377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78781292940579439"/>
          <c:y val="1.2705806586485128E-2"/>
          <c:w val="0.15739225794893655"/>
          <c:h val="7.48978213970454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その他</c:v>
                </c:pt>
                <c:pt idx="1">
                  <c:v>ライム病</c:v>
                </c:pt>
                <c:pt idx="2">
                  <c:v>デング熱</c:v>
                </c:pt>
                <c:pt idx="3">
                  <c:v>インフルエンザ</c:v>
                </c:pt>
                <c:pt idx="4">
                  <c:v>COVID-19</c:v>
                </c:pt>
                <c:pt idx="5">
                  <c:v>狂犬病発症予防接種</c:v>
                </c:pt>
                <c:pt idx="6">
                  <c:v>上気道炎</c:v>
                </c:pt>
                <c:pt idx="7">
                  <c:v>渡航者下痢症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8</c:v>
                </c:pt>
                <c:pt idx="6">
                  <c:v>13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3-4A58-94EF-DED1BFB554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7718016"/>
        <c:axId val="887718344"/>
        <c:axId val="0"/>
      </c:bar3DChart>
      <c:catAx>
        <c:axId val="88771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87718344"/>
        <c:crosses val="autoZero"/>
        <c:auto val="1"/>
        <c:lblAlgn val="ctr"/>
        <c:lblOffset val="100"/>
        <c:noMultiLvlLbl val="0"/>
      </c:catAx>
      <c:valAx>
        <c:axId val="887718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88771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835425463121456E-2"/>
          <c:y val="3.512766053885135E-2"/>
          <c:w val="0.9258795503822892"/>
          <c:h val="0.818091717723863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0～9</c:v>
                </c:pt>
                <c:pt idx="1">
                  <c:v>10～19</c:v>
                </c:pt>
                <c:pt idx="2">
                  <c:v>20～29</c:v>
                </c:pt>
                <c:pt idx="3">
                  <c:v>30～39</c:v>
                </c:pt>
                <c:pt idx="4">
                  <c:v>40～49</c:v>
                </c:pt>
                <c:pt idx="5">
                  <c:v>50～59</c:v>
                </c:pt>
                <c:pt idx="6">
                  <c:v>60～69</c:v>
                </c:pt>
                <c:pt idx="7">
                  <c:v>70～79</c:v>
                </c:pt>
                <c:pt idx="8">
                  <c:v>80～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53</c:v>
                </c:pt>
                <c:pt idx="1">
                  <c:v>56</c:v>
                </c:pt>
                <c:pt idx="2">
                  <c:v>138</c:v>
                </c:pt>
                <c:pt idx="3">
                  <c:v>158</c:v>
                </c:pt>
                <c:pt idx="4">
                  <c:v>122</c:v>
                </c:pt>
                <c:pt idx="5">
                  <c:v>96</c:v>
                </c:pt>
                <c:pt idx="6">
                  <c:v>37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58-4405-A828-52C2FB75EA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0～9</c:v>
                </c:pt>
                <c:pt idx="1">
                  <c:v>10～19</c:v>
                </c:pt>
                <c:pt idx="2">
                  <c:v>20～29</c:v>
                </c:pt>
                <c:pt idx="3">
                  <c:v>30～39</c:v>
                </c:pt>
                <c:pt idx="4">
                  <c:v>40～49</c:v>
                </c:pt>
                <c:pt idx="5">
                  <c:v>50～59</c:v>
                </c:pt>
                <c:pt idx="6">
                  <c:v>60～69</c:v>
                </c:pt>
                <c:pt idx="7">
                  <c:v>70～79</c:v>
                </c:pt>
                <c:pt idx="8">
                  <c:v>80～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54</c:v>
                </c:pt>
                <c:pt idx="1">
                  <c:v>72</c:v>
                </c:pt>
                <c:pt idx="2">
                  <c:v>177</c:v>
                </c:pt>
                <c:pt idx="3">
                  <c:v>154</c:v>
                </c:pt>
                <c:pt idx="4">
                  <c:v>114</c:v>
                </c:pt>
                <c:pt idx="5">
                  <c:v>76</c:v>
                </c:pt>
                <c:pt idx="6">
                  <c:v>24</c:v>
                </c:pt>
                <c:pt idx="7">
                  <c:v>11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72-4A16-9E14-35C43B46F7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0874480"/>
        <c:axId val="710869232"/>
        <c:axId val="0"/>
      </c:bar3DChart>
      <c:catAx>
        <c:axId val="71087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10869232"/>
        <c:crosses val="autoZero"/>
        <c:auto val="1"/>
        <c:lblAlgn val="ctr"/>
        <c:lblOffset val="100"/>
        <c:noMultiLvlLbl val="0"/>
      </c:catAx>
      <c:valAx>
        <c:axId val="71086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1087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374196431967746"/>
          <c:y val="7.1179864685789004E-2"/>
          <c:w val="0.17647732892084145"/>
          <c:h val="5.40280728628160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382352941176471E-2"/>
          <c:y val="2.4557503921782221E-2"/>
          <c:w val="0.97058823529411764"/>
          <c:h val="0.9567222771478567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CF8-49B1-899E-E8728E22279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9CF8-49B1-899E-E8728E222799}"/>
              </c:ext>
            </c:extLst>
          </c:dPt>
          <c:dLbls>
            <c:dLbl>
              <c:idx val="0"/>
              <c:layout>
                <c:manualLayout>
                  <c:x val="-0.26225490196078421"/>
                  <c:y val="5.83728499142102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25A5813A-9011-4132-9246-1C31E5F5EFB8}" type="CATEGORYNAME">
                      <a:rPr lang="ja-JP" altLang="en-US" sz="20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20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52A49E53-E117-44F5-A195-32838982441C}" type="PERCENTAGE">
                      <a:rPr lang="en-US" altLang="ja-JP" sz="20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20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F8-49B1-899E-E8728E222799}"/>
                </c:ext>
              </c:extLst>
            </c:dLbl>
            <c:dLbl>
              <c:idx val="1"/>
              <c:layout>
                <c:manualLayout>
                  <c:x val="0.23774509803921567"/>
                  <c:y val="-9.04779173670259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B3D18B40-607F-4AF5-A9D5-D430C1EDB899}" type="CATEGORYNAME">
                      <a:rPr lang="ja-JP" altLang="en-US" sz="20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00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20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7DD219D4-E832-47AA-BF44-CB28C3E0CE34}" type="PERCENTAGE">
                      <a:rPr lang="en-US" altLang="ja-JP" sz="20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00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20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CF8-49B1-899E-E8728E222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667</c:v>
                </c:pt>
                <c:pt idx="1">
                  <c:v>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F8-49B1-899E-E8728E22279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896958920578298E-3"/>
          <c:y val="1.8720218930361191E-2"/>
          <c:w val="0.99264705882352944"/>
          <c:h val="0.980071417113540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0DF-4402-817C-7B48557BAE66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10DF-4402-817C-7B48557BAE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054C-472C-927C-2C7B7CE3D323}"/>
              </c:ext>
            </c:extLst>
          </c:dPt>
          <c:dLbls>
            <c:dLbl>
              <c:idx val="0"/>
              <c:layout>
                <c:manualLayout>
                  <c:x val="-0.198855895710951"/>
                  <c:y val="-0.16052533726407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1E223E80-E15F-4923-A5BC-837349EEF3B3}" type="CATEGORYNAME">
                      <a:rPr lang="ja-JP" altLang="en-US" sz="18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8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D2D317F4-6D6C-4C15-8CB6-994B41093D2D}" type="PERCENTAGE">
                      <a:rPr lang="en-US" altLang="ja-JP" sz="18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8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0DF-4402-817C-7B48557BAE66}"/>
                </c:ext>
              </c:extLst>
            </c:dLbl>
            <c:dLbl>
              <c:idx val="1"/>
              <c:layout>
                <c:manualLayout>
                  <c:x val="0.19656639016669078"/>
                  <c:y val="7.89373291617428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D11C0E1A-A384-4B92-B3A4-72C2A631C73C}" type="CATEGORYNAME">
                      <a:rPr lang="ja-JP" altLang="en-US" sz="18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8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69FC2325-955A-42ED-ABF7-1E400A1668BF}" type="PERCENTAGE">
                      <a:rPr lang="en-US" altLang="ja-JP" sz="18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8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0DF-4402-817C-7B48557BAE66}"/>
                </c:ext>
              </c:extLst>
            </c:dLbl>
            <c:dLbl>
              <c:idx val="2"/>
              <c:layout>
                <c:manualLayout>
                  <c:x val="5.3096894000216478E-2"/>
                  <c:y val="1.89711762221183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25504FA1-9271-4B33-A4BA-4D6832B55F2F}" type="CATEGORYNAME">
                      <a:rPr lang="ja-JP" altLang="en-US" sz="16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60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6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155DFD6A-0559-4368-AD1B-F412A99EB088}" type="PERCENTAGE">
                      <a:rPr lang="en-US" altLang="ja-JP" sz="16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60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6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01199549592474"/>
                      <c:h val="0.20021887520574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54C-472C-927C-2C7B7CE3D3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保険診療</c:v>
                </c:pt>
                <c:pt idx="1">
                  <c:v>自費診療</c:v>
                </c:pt>
                <c:pt idx="2">
                  <c:v>公費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848</c:v>
                </c:pt>
                <c:pt idx="1">
                  <c:v>477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F-4402-817C-7B48557BAE6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284313725490197E-2"/>
          <c:y val="1.461140439752212E-4"/>
          <c:w val="0.97549019607843135"/>
          <c:h val="0.9747662617173543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147-4B8E-B469-FEE168A1EC8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E147-4B8E-B469-FEE168A1EC8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147-4B8E-B469-FEE168A1EC8F}"/>
              </c:ext>
            </c:extLst>
          </c:dPt>
          <c:dLbls>
            <c:dLbl>
              <c:idx val="0"/>
              <c:layout>
                <c:manualLayout>
                  <c:x val="-0.18259803921568626"/>
                  <c:y val="-0.233078795855880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43FA679B-5CC9-442C-A34E-08965BFA72F2}" type="CATEGORYNAME">
                      <a:rPr lang="ja-JP" altLang="en-US" sz="24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400"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24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B5CD4316-2E70-421D-A697-39EB94C36447}" type="PERCENTAGE">
                      <a:rPr lang="en-US" altLang="ja-JP" sz="24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400"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24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088235294117646"/>
                      <c:h val="0.274040229092705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47-4B8E-B469-FEE168A1EC8F}"/>
                </c:ext>
              </c:extLst>
            </c:dLbl>
            <c:dLbl>
              <c:idx val="1"/>
              <c:layout>
                <c:manualLayout>
                  <c:x val="3.7990196078431369E-2"/>
                  <c:y val="-8.99975513850112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5DF97493-085C-4F65-8832-51F6AB572A27}" type="CATEGORYNAME">
                      <a:rPr lang="ja-JP" altLang="en-US" sz="140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4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　</a:t>
                    </a:r>
                    <a:fld id="{6B7A3F74-65AB-4B95-9CF9-7041BFA6C308}" type="PERCENTAGE">
                      <a:rPr lang="en-US" altLang="ja-JP" sz="14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4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61764705882353"/>
                      <c:h val="9.491425396050592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147-4B8E-B469-FEE168A1EC8F}"/>
                </c:ext>
              </c:extLst>
            </c:dLbl>
            <c:dLbl>
              <c:idx val="2"/>
              <c:layout>
                <c:manualLayout>
                  <c:x val="0.17892156862745098"/>
                  <c:y val="0.10015553372626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DBEE6E45-F72E-4377-BC50-537757E1B8C5}" type="CATEGORYNAME">
                      <a:rPr lang="ja-JP" altLang="en-US" sz="160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6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　</a:t>
                    </a:r>
                    <a:fld id="{81833D14-3EA0-4F8C-8FD4-75754AB02C37}" type="PERCENTAGE">
                      <a:rPr lang="en-US" altLang="ja-JP" sz="16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6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13725490196079"/>
                      <c:h val="0.155578246533163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147-4B8E-B469-FEE168A1EC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内科</c:v>
                </c:pt>
                <c:pt idx="1">
                  <c:v>小児科</c:v>
                </c:pt>
                <c:pt idx="2">
                  <c:v>渡航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935</c:v>
                </c:pt>
                <c:pt idx="1">
                  <c:v>124</c:v>
                </c:pt>
                <c:pt idx="2">
                  <c:v>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7-4B8E-B469-FEE168A1EC8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82638651488643E-2"/>
          <c:y val="3.0850780541963993E-3"/>
          <c:w val="0.95317361348511354"/>
          <c:h val="0.953427784453235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FC7-4003-B417-F9B5E869FC18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DFC7-4003-B417-F9B5E869FC1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FC7-4003-B417-F9B5E869FC18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DFC7-4003-B417-F9B5E869FC18}"/>
              </c:ext>
            </c:extLst>
          </c:dPt>
          <c:dLbls>
            <c:dLbl>
              <c:idx val="0"/>
              <c:layout>
                <c:manualLayout>
                  <c:x val="-0.16819596990324187"/>
                  <c:y val="5.97263700817416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r>
                      <a:rPr lang="ja-JP" altLang="en-US" sz="18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一般内科
</a:t>
                    </a:r>
                    <a:fld id="{D05D9674-A71E-4898-98DE-4698AB5556E9}" type="PERCENTAGE">
                      <a:rPr lang="en-US" altLang="ja-JP" sz="18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8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49999162548903"/>
                      <c:h val="0.21977391688703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FC7-4003-B417-F9B5E869FC18}"/>
                </c:ext>
              </c:extLst>
            </c:dLbl>
            <c:dLbl>
              <c:idx val="1"/>
              <c:layout>
                <c:manualLayout>
                  <c:x val="0.1401156176166565"/>
                  <c:y val="-0.2293414763724676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55183EC1-54A8-4504-BF18-9D44311EC3AA}" type="CATEGORYNAME">
                      <a:rPr lang="ja-JP" altLang="en-US" sz="1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80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8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14FBAA0F-30E6-4A3D-9C3C-D770AD5DAF0B}" type="PERCENTAGE">
                      <a:rPr lang="en-US" altLang="ja-JP" sz="18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80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8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234455629460867"/>
                      <c:h val="0.183793253735599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FC7-4003-B417-F9B5E869FC18}"/>
                </c:ext>
              </c:extLst>
            </c:dLbl>
            <c:dLbl>
              <c:idx val="2"/>
              <c:layout>
                <c:manualLayout>
                  <c:x val="9.7580154207363115E-2"/>
                  <c:y val="4.00684009299023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35605280-3B49-4B2C-8669-81016ED419CC}" type="CATEGORYNAME">
                      <a:rPr lang="ja-JP" altLang="en-US" sz="10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00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0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71E4D402-C83F-4DE6-AFFB-6221DC18F4DA}" type="PERCENTAGE">
                      <a:rPr lang="en-US" altLang="ja-JP" sz="10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00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0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FC7-4003-B417-F9B5E869FC18}"/>
                </c:ext>
              </c:extLst>
            </c:dLbl>
            <c:dLbl>
              <c:idx val="3"/>
              <c:layout>
                <c:manualLayout>
                  <c:x val="8.9323062715566517E-2"/>
                  <c:y val="5.94147932917236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C7-4003-B417-F9B5E869F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総合内科</c:v>
                </c:pt>
                <c:pt idx="1">
                  <c:v>感染症内科</c:v>
                </c:pt>
                <c:pt idx="2">
                  <c:v>アレルギー科</c:v>
                </c:pt>
                <c:pt idx="3">
                  <c:v>ダイバーズ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341</c:v>
                </c:pt>
                <c:pt idx="1">
                  <c:v>485</c:v>
                </c:pt>
                <c:pt idx="2">
                  <c:v>50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7-4003-B417-F9B5E869FC1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8420477843979966E-3"/>
          <c:w val="0.9747172037469044"/>
          <c:h val="0.954007112618765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0C3-4D97-9E27-A193FC4B359A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E0C3-4D97-9E27-A193FC4B35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0C3-4D97-9E27-A193FC4B359A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E0C3-4D97-9E27-A193FC4B359A}"/>
              </c:ext>
            </c:extLst>
          </c:dPt>
          <c:dPt>
            <c:idx val="4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75A0-44BA-965C-47F2AC72C21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0C15-42A9-AD13-FB74A2EB8AAD}"/>
              </c:ext>
            </c:extLst>
          </c:dPt>
          <c:dLbls>
            <c:dLbl>
              <c:idx val="0"/>
              <c:layout>
                <c:manualLayout>
                  <c:x val="-0.16847488856750789"/>
                  <c:y val="0.128240287383087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03B010E4-6A94-4A12-B2B2-7108A3571D14}" type="CATEGORYNAME">
                      <a:rPr lang="ja-JP" altLang="en-US" sz="1400"/>
                      <a:pPr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400" baseline="0" dirty="0"/>
                      <a:t>
</a:t>
                    </a:r>
                    <a:fld id="{894F314F-5232-463D-91E8-879C12C18DDC}" type="PERCENTAGE">
                      <a:rPr lang="en-US" altLang="ja-JP" sz="1400" baseline="0"/>
                      <a:pPr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0C3-4D97-9E27-A193FC4B359A}"/>
                </c:ext>
              </c:extLst>
            </c:dLbl>
            <c:dLbl>
              <c:idx val="1"/>
              <c:layout>
                <c:manualLayout>
                  <c:x val="-0.13919266202164496"/>
                  <c:y val="-7.207836491539341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B7B2AC6A-8BA1-430E-B195-7D90AED0931F}" type="CATEGORYNAME">
                      <a:rPr lang="ja-JP" altLang="en-US" sz="14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4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9005F4C5-7BC7-4D68-AEAD-919AB5D8836A}" type="PERCENTAGE">
                      <a:rPr lang="en-US" altLang="ja-JP" sz="14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4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0C3-4D97-9E27-A193FC4B359A}"/>
                </c:ext>
              </c:extLst>
            </c:dLbl>
            <c:dLbl>
              <c:idx val="2"/>
              <c:layout>
                <c:manualLayout>
                  <c:x val="-0.20064661135324094"/>
                  <c:y val="-0.191543902731095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C3-4D97-9E27-A193FC4B359A}"/>
                </c:ext>
              </c:extLst>
            </c:dLbl>
            <c:dLbl>
              <c:idx val="3"/>
              <c:layout>
                <c:manualLayout>
                  <c:x val="0.12615122474415086"/>
                  <c:y val="-0.176523306446440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7DECC93E-8A50-4415-909A-C01A490A6947}" type="CATEGORYNAME">
                      <a:rPr lang="en-US" altLang="ja-JP" sz="160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en-US" altLang="ja-JP" sz="16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   </a:t>
                    </a:r>
                    <a:fld id="{4B1F39E4-7E5B-4B97-A9B1-3984C6F29EF4}" type="PERCENTAGE">
                      <a:rPr lang="en-US" altLang="ja-JP" sz="1600" baseline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en-US" altLang="ja-JP" sz="1600" baseline="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38954461656653"/>
                      <c:h val="0.161188346295240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0C3-4D97-9E27-A193FC4B359A}"/>
                </c:ext>
              </c:extLst>
            </c:dLbl>
            <c:dLbl>
              <c:idx val="4"/>
              <c:layout>
                <c:manualLayout>
                  <c:x val="4.2897100083754162E-3"/>
                  <c:y val="-0.106676652413687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D9C123CC-2A55-44A4-A455-91F79403741E}" type="CATEGORYNAME">
                      <a:rPr lang="ja-JP" altLang="en-US" sz="120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sz="12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＊</a:t>
                    </a:r>
                    <a:fld id="{5FB2D955-82CE-41CC-B947-45886CA3D622}" type="PERCENTAGE">
                      <a:rPr lang="en-US" altLang="ja-JP" sz="1200" baseline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[パーセンテージ]</a:t>
                    </a:fld>
                    <a:endParaRPr lang="ja-JP" altLang="en-US" sz="1200" baseline="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708778763957846"/>
                      <c:h val="0.128331870844786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5A0-44BA-965C-47F2AC72C21A}"/>
                </c:ext>
              </c:extLst>
            </c:dLbl>
            <c:dLbl>
              <c:idx val="5"/>
              <c:layout>
                <c:manualLayout>
                  <c:x val="0.15402100399919716"/>
                  <c:y val="0.101541346026122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15-42A9-AD13-FB74A2EB8A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性感染症</c:v>
                </c:pt>
                <c:pt idx="1">
                  <c:v>寄生虫症</c:v>
                </c:pt>
                <c:pt idx="2">
                  <c:v>渡航関連疾患</c:v>
                </c:pt>
                <c:pt idx="3">
                  <c:v>COVID-19</c:v>
                </c:pt>
                <c:pt idx="4">
                  <c:v>COVID-19検査</c:v>
                </c:pt>
                <c:pt idx="5">
                  <c:v>その他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78</c:v>
                </c:pt>
                <c:pt idx="1">
                  <c:v>115</c:v>
                </c:pt>
                <c:pt idx="2">
                  <c:v>62</c:v>
                </c:pt>
                <c:pt idx="3">
                  <c:v>190</c:v>
                </c:pt>
                <c:pt idx="4">
                  <c:v>12</c:v>
                </c:pt>
                <c:pt idx="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C3-4D97-9E27-A193FC4B359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関連検査</c:v>
                </c:pt>
                <c:pt idx="1">
                  <c:v>ウレアプラズマ</c:v>
                </c:pt>
                <c:pt idx="2">
                  <c:v>梅毒</c:v>
                </c:pt>
                <c:pt idx="3">
                  <c:v>淋菌感染症</c:v>
                </c:pt>
                <c:pt idx="4">
                  <c:v>性器ヘルペス</c:v>
                </c:pt>
                <c:pt idx="5">
                  <c:v>クラミジア感染症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57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F9-4E58-B818-C809D525A4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7718016"/>
        <c:axId val="887718344"/>
        <c:axId val="0"/>
      </c:bar3DChart>
      <c:catAx>
        <c:axId val="88771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87718344"/>
        <c:crosses val="autoZero"/>
        <c:auto val="1"/>
        <c:lblAlgn val="ctr"/>
        <c:lblOffset val="100"/>
        <c:noMultiLvlLbl val="0"/>
      </c:catAx>
      <c:valAx>
        <c:axId val="887718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88771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**その他</c:v>
                </c:pt>
                <c:pt idx="1">
                  <c:v>肺吸虫症</c:v>
                </c:pt>
                <c:pt idx="2">
                  <c:v>無鉤条虫症</c:v>
                </c:pt>
                <c:pt idx="3">
                  <c:v>包虫症検査</c:v>
                </c:pt>
                <c:pt idx="4">
                  <c:v>寄生虫妄想</c:v>
                </c:pt>
                <c:pt idx="5">
                  <c:v>日本海裂頭条虫症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84</c:v>
                </c:pt>
                <c:pt idx="1">
                  <c:v>1</c:v>
                </c:pt>
                <c:pt idx="2">
                  <c:v>1</c:v>
                </c:pt>
                <c:pt idx="3">
                  <c:v>7</c:v>
                </c:pt>
                <c:pt idx="4">
                  <c:v>10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A-43C4-947F-C4B48F4C3A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7718016"/>
        <c:axId val="887718344"/>
        <c:axId val="0"/>
      </c:bar3DChart>
      <c:catAx>
        <c:axId val="88771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87718344"/>
        <c:crosses val="autoZero"/>
        <c:auto val="1"/>
        <c:lblAlgn val="ctr"/>
        <c:lblOffset val="100"/>
        <c:noMultiLvlLbl val="0"/>
      </c:catAx>
      <c:valAx>
        <c:axId val="887718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88771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23385-CD3A-4B4F-9E58-5A9ECE9CC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8AFFB8-F2CC-4151-9542-4A2BD160F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CE016A-6852-43BF-AED3-ECE9F1BD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556DF5-337B-48C7-B3FF-545D9FED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60F656-179D-4813-949A-37BBFC66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5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7989DD-67F8-4BD5-865A-294E5EDF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38AF7F-FAE3-4272-A118-A0FB1D417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424399-51F1-4562-B3A4-F545C1FA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BF7496-5523-4FCB-9334-AA517D73F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47684-F5F0-4E16-B930-F5739E82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78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81D37D-DA68-450C-A6A1-20417BDE8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6A86B6-6C23-441F-8F84-04FB6813F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5379BC-1AD5-46A9-B34C-CF9F26234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16506-B408-4809-8A20-B25B6D8A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FF1975-49E7-4724-A4CF-AA4E6840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51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2D213-F990-4368-8990-0102392E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5877A2-D110-4308-86D4-BED07871C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AE3A9E-C658-40AA-89AC-8FA756B9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DDF80-2DA8-4177-B2C2-6B718F15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612C89-109A-4AE8-9D2F-27EC083F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87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22F012-06F3-461C-A49C-A6F2BD94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77D64C-B9C3-4F71-89DE-748E1900C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6E0C69-DAFE-48F8-9577-EB71D221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1433BD-D23C-4CB0-BEE3-26BB2D00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A33200-79FA-4216-AF79-A7F46A30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3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1FCBF5-8FFB-4966-BEFF-AC64B44E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95B1A3-8544-471E-A46F-35F369EC3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9C279C-D455-4985-8985-B5F92357C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047D76-B992-4B99-8689-B2373F44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D09A37-4296-459F-A4E8-63CB963F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0897BE-F5DC-4F8F-9DF4-98D8BF9F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91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36DB84-FF91-4523-B13C-125E5858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4CC8C1-1C34-4079-BBA3-A71CB5CA7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B7666C-DDB0-47F4-8062-9972E5A7C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77E3D6-F8D2-4A96-AF44-2F1A9A3DD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8D72573-A240-44E5-A4CE-5B128BF90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F69A58-6D9D-499E-9BC1-FDCED926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3475A7-4D2B-433C-96CD-0AC6DEC3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7F08DC-D516-4746-ABA4-2029490C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00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3ED3CC-0602-4F2B-8763-A129E8BE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D08E78-B9BB-4D31-A76E-D6359F7A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30D8FE-00FD-4896-8600-10D7A3FD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931BB3-27B4-456B-A563-8EAEBF1F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03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BED27F-AF8B-43C0-92E6-38CC8EFF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AD7673-1243-43E9-9E91-CB657D21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016CAB-EDEE-4913-B3EE-DCF52DBAA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30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CE149-AF6D-4E77-9735-48860BE86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2C4B5A-40C6-4412-92B8-8843B86F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09915A-15A3-4A3D-BCDC-4C543237B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4BF378-2862-4A6D-9A06-34B219C3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592B8B-42F4-46CC-8F2E-CC589E1E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5EED64-9CA1-48B3-AC0A-5EC0A9D4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17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B4D6DB-1E58-4303-830F-AD83B9E2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9E5B3C-F623-4DD6-BAD7-8979EDF7E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298A39-B0D3-4C92-9A09-2C785A6E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DACF47-CA1F-457F-B2C0-1BF19E51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0F21C1-25CE-4555-A1F6-4D60EFBD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396214-7C61-4A07-866F-1E9A2440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99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317EEC-800C-42AB-9D92-AAAA6E809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132177-ACE8-4473-B05D-3C57BFCE3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963CE8-76EE-4B89-8B73-9E249AB96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92B6C-8A04-43AC-A7E6-0855DAA47893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C848B5-27DE-4AB8-9F1A-C33B36A36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C5AFFF-7567-4EED-88DE-F7E208520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91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0.xml"/><Relationship Id="rId5" Type="http://schemas.openxmlformats.org/officeDocument/2006/relationships/image" Target="../media/image2.png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2F5850A-87FB-4838-819D-E95060593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930447"/>
          </a:xfrm>
        </p:spPr>
        <p:txBody>
          <a:bodyPr>
            <a:normAutofit/>
          </a:bodyPr>
          <a:lstStyle/>
          <a:p>
            <a:r>
              <a:rPr kumimoji="1"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受診者の解析（</a:t>
            </a:r>
            <a:r>
              <a:rPr kumimoji="1" lang="en-US" altLang="ja-JP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2022.6</a:t>
            </a:r>
            <a:r>
              <a:rPr kumimoji="1"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2023.5</a:t>
            </a:r>
            <a:r>
              <a:rPr kumimoji="1"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4FB8CC-596B-425A-A63B-1F44FB374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9362" y="5815698"/>
            <a:ext cx="9144000" cy="420001"/>
          </a:xfrm>
        </p:spPr>
        <p:txBody>
          <a:bodyPr>
            <a:noAutofit/>
          </a:bodyPr>
          <a:lstStyle/>
          <a:p>
            <a:r>
              <a:rPr kumimoji="1" lang="ja-JP" altLang="en-US" b="1" i="1" dirty="0">
                <a:solidFill>
                  <a:srgbClr val="00CEE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水野　泰孝　</a:t>
            </a:r>
            <a:r>
              <a:rPr kumimoji="1" lang="en-US" altLang="ja-JP" b="1" i="1" dirty="0">
                <a:solidFill>
                  <a:srgbClr val="00CEE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Yasutaka Mizuno, MD.</a:t>
            </a:r>
            <a:endParaRPr kumimoji="1" lang="ja-JP" altLang="en-US" b="1" i="1" dirty="0">
              <a:solidFill>
                <a:srgbClr val="00CEE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CA526FA-4D53-48FD-9150-1A69DF447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377968"/>
            <a:ext cx="5455917" cy="3857163"/>
          </a:xfrm>
          <a:prstGeom prst="rect">
            <a:avLst/>
          </a:prstGeom>
        </p:spPr>
      </p:pic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E8F83BF-7925-4F5A-885F-F2F004556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43" y="1878230"/>
            <a:ext cx="5455917" cy="856638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2B434E-EAF1-4944-816E-878E2573AD3D}"/>
              </a:ext>
            </a:extLst>
          </p:cNvPr>
          <p:cNvSpPr txBox="1"/>
          <p:nvPr/>
        </p:nvSpPr>
        <p:spPr>
          <a:xfrm>
            <a:off x="7524925" y="2779414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内科・感染症内科・小児科</a:t>
            </a:r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アレルギー科・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渡航外来</a:t>
            </a:r>
          </a:p>
        </p:txBody>
      </p:sp>
    </p:spTree>
    <p:extLst>
      <p:ext uri="{BB962C8B-B14F-4D97-AF65-F5344CB8AC3E}">
        <p14:creationId xmlns:p14="http://schemas.microsoft.com/office/powerpoint/2010/main" val="172971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BEBCE5-D981-4833-81A9-EB4C2E28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17" y="381700"/>
            <a:ext cx="11073468" cy="544759"/>
          </a:xfrm>
        </p:spPr>
        <p:txBody>
          <a:bodyPr>
            <a:normAutofit fontScale="90000"/>
          </a:bodyPr>
          <a:lstStyle/>
          <a:p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受診者数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n=3,291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A62D9DFC-6E85-4CAA-A8DE-896B4258D3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223448"/>
              </p:ext>
            </p:extLst>
          </p:nvPr>
        </p:nvGraphicFramePr>
        <p:xfrm>
          <a:off x="151003" y="926460"/>
          <a:ext cx="11677474" cy="5931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図 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99744EB1-DAD3-DB20-5E28-64E128564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1545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11DDFAAC-EF48-48CB-AEDA-47E353C40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128306"/>
              </p:ext>
            </p:extLst>
          </p:nvPr>
        </p:nvGraphicFramePr>
        <p:xfrm>
          <a:off x="838200" y="956345"/>
          <a:ext cx="10515600" cy="560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タイトル 1">
            <a:extLst>
              <a:ext uri="{FF2B5EF4-FFF2-40B4-BE49-F238E27FC236}">
                <a16:creationId xmlns:a16="http://schemas.microsoft.com/office/drawing/2014/main" id="{40D2E436-5A2C-7E1A-013F-829C015F34D0}"/>
              </a:ext>
            </a:extLst>
          </p:cNvPr>
          <p:cNvSpPr txBox="1">
            <a:spLocks/>
          </p:cNvSpPr>
          <p:nvPr/>
        </p:nvSpPr>
        <p:spPr>
          <a:xfrm>
            <a:off x="520117" y="381700"/>
            <a:ext cx="11073468" cy="544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初診者年齢層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n=1,344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平均年齢：</a:t>
            </a:r>
            <a:r>
              <a:rPr lang="en-US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34.9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歳）</a:t>
            </a:r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7E06BCE-A409-0C63-4BDF-39A6C6429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3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ー 8">
            <a:extLst>
              <a:ext uri="{FF2B5EF4-FFF2-40B4-BE49-F238E27FC236}">
                <a16:creationId xmlns:a16="http://schemas.microsoft.com/office/drawing/2014/main" id="{0C7B1C0D-A678-46F3-B8CA-0F91FB0E047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7440474"/>
              </p:ext>
            </p:extLst>
          </p:nvPr>
        </p:nvGraphicFramePr>
        <p:xfrm>
          <a:off x="313267" y="1825625"/>
          <a:ext cx="541291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コンテンツ プレースホルダー 11">
            <a:extLst>
              <a:ext uri="{FF2B5EF4-FFF2-40B4-BE49-F238E27FC236}">
                <a16:creationId xmlns:a16="http://schemas.microsoft.com/office/drawing/2014/main" id="{1F273AAD-9B5D-4EE1-A58B-F48697E7BB8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5401747"/>
              </p:ext>
            </p:extLst>
          </p:nvPr>
        </p:nvGraphicFramePr>
        <p:xfrm>
          <a:off x="6096000" y="1825625"/>
          <a:ext cx="555141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タイトル 1">
            <a:extLst>
              <a:ext uri="{FF2B5EF4-FFF2-40B4-BE49-F238E27FC236}">
                <a16:creationId xmlns:a16="http://schemas.microsoft.com/office/drawing/2014/main" id="{DED6BFBC-99AA-367A-6EA0-0C00CA5F77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初診者内訳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n=1,344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平均年齢：</a:t>
            </a:r>
            <a:r>
              <a:rPr lang="en-US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34.9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歳）</a:t>
            </a: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4BF7A4A-EE8D-2D67-EA2B-5C4B085C7C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12DA06-C38F-78A5-EB38-7887AA8E9269}"/>
              </a:ext>
            </a:extLst>
          </p:cNvPr>
          <p:cNvSpPr txBox="1"/>
          <p:nvPr/>
        </p:nvSpPr>
        <p:spPr>
          <a:xfrm>
            <a:off x="7994138" y="5646616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＊公費は定期予防接種など</a:t>
            </a:r>
          </a:p>
        </p:txBody>
      </p:sp>
    </p:spTree>
    <p:extLst>
      <p:ext uri="{BB962C8B-B14F-4D97-AF65-F5344CB8AC3E}">
        <p14:creationId xmlns:p14="http://schemas.microsoft.com/office/powerpoint/2010/main" val="317807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コンテンツ プレースホルダー 12">
            <a:extLst>
              <a:ext uri="{FF2B5EF4-FFF2-40B4-BE49-F238E27FC236}">
                <a16:creationId xmlns:a16="http://schemas.microsoft.com/office/drawing/2014/main" id="{09231F0A-6E9C-47B3-9C96-A837D876D51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7856668"/>
              </p:ext>
            </p:extLst>
          </p:nvPr>
        </p:nvGraphicFramePr>
        <p:xfrm>
          <a:off x="402672" y="1149086"/>
          <a:ext cx="5181600" cy="557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コンテンツ プレースホルダー 15">
            <a:extLst>
              <a:ext uri="{FF2B5EF4-FFF2-40B4-BE49-F238E27FC236}">
                <a16:creationId xmlns:a16="http://schemas.microsoft.com/office/drawing/2014/main" id="{2CC17BC7-132A-4141-B6DE-80F374C6ED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2487469"/>
              </p:ext>
            </p:extLst>
          </p:nvPr>
        </p:nvGraphicFramePr>
        <p:xfrm>
          <a:off x="5998128" y="1262440"/>
          <a:ext cx="5671973" cy="534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2FE0893D-8A6F-ADA9-E9A1-BF611E41C30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診療科内訳・専門科</a:t>
            </a:r>
            <a:endParaRPr lang="ja-JP" alt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95A8349D-CFE7-9500-385C-62C5020592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2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E117AC42-C377-44AC-BF92-0518C83CB8F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1499427"/>
              </p:ext>
            </p:extLst>
          </p:nvPr>
        </p:nvGraphicFramePr>
        <p:xfrm>
          <a:off x="553439" y="1249545"/>
          <a:ext cx="5063629" cy="5503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コンテンツ プレースホルダー 9">
            <a:extLst>
              <a:ext uri="{FF2B5EF4-FFF2-40B4-BE49-F238E27FC236}">
                <a16:creationId xmlns:a16="http://schemas.microsoft.com/office/drawing/2014/main" id="{9515B685-D3D7-4F77-BA7E-CC1B97CF83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464219"/>
              </p:ext>
            </p:extLst>
          </p:nvPr>
        </p:nvGraphicFramePr>
        <p:xfrm>
          <a:off x="5783385" y="539500"/>
          <a:ext cx="5824651" cy="1694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コンテンツ プレースホルダー 9">
            <a:extLst>
              <a:ext uri="{FF2B5EF4-FFF2-40B4-BE49-F238E27FC236}">
                <a16:creationId xmlns:a16="http://schemas.microsoft.com/office/drawing/2014/main" id="{3F2438E3-8E49-4459-8A55-DBDFE330C4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486747"/>
              </p:ext>
            </p:extLst>
          </p:nvPr>
        </p:nvGraphicFramePr>
        <p:xfrm>
          <a:off x="5976818" y="2300317"/>
          <a:ext cx="5692268" cy="1819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F0E36C-84BA-413C-B0DE-23766002A1D5}"/>
              </a:ext>
            </a:extLst>
          </p:cNvPr>
          <p:cNvSpPr txBox="1"/>
          <p:nvPr/>
        </p:nvSpPr>
        <p:spPr>
          <a:xfrm>
            <a:off x="5976817" y="365125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性感染症（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n=78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38BFAB-6D0D-4823-AB17-07BEFFB05F73}"/>
              </a:ext>
            </a:extLst>
          </p:cNvPr>
          <p:cNvSpPr txBox="1"/>
          <p:nvPr/>
        </p:nvSpPr>
        <p:spPr>
          <a:xfrm>
            <a:off x="6096000" y="2165045"/>
            <a:ext cx="1898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寄生虫症（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n=115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37053055-273D-8CF1-F52E-41F2765561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4758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感染症内科内訳（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n=485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E449B96-F9BD-3722-676C-60045A397E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  <p:graphicFrame>
        <p:nvGraphicFramePr>
          <p:cNvPr id="2" name="コンテンツ プレースホルダー 9">
            <a:extLst>
              <a:ext uri="{FF2B5EF4-FFF2-40B4-BE49-F238E27FC236}">
                <a16:creationId xmlns:a16="http://schemas.microsoft.com/office/drawing/2014/main" id="{B3391708-B0DD-8D74-0980-299AFD553F7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5856779"/>
              </p:ext>
            </p:extLst>
          </p:nvPr>
        </p:nvGraphicFramePr>
        <p:xfrm>
          <a:off x="5976817" y="4273678"/>
          <a:ext cx="5496884" cy="212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83ADDE2-7FFE-B650-9036-E5EB99F66B66}"/>
              </a:ext>
            </a:extLst>
          </p:cNvPr>
          <p:cNvSpPr txBox="1"/>
          <p:nvPr/>
        </p:nvSpPr>
        <p:spPr>
          <a:xfrm>
            <a:off x="6096000" y="4098367"/>
            <a:ext cx="213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渡航関連疾患（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n=62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A409AA-8B2F-E18D-9791-BCE0F9F4C45C}"/>
              </a:ext>
            </a:extLst>
          </p:cNvPr>
          <p:cNvSpPr txBox="1"/>
          <p:nvPr/>
        </p:nvSpPr>
        <p:spPr>
          <a:xfrm>
            <a:off x="553439" y="5477212"/>
            <a:ext cx="46025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検査は自費による検査</a:t>
            </a:r>
            <a:endParaRPr kumimoji="1"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＊＊その他の寄生虫症のうち相談事例</a:t>
            </a:r>
            <a:endParaRPr kumimoji="1"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トキソカラ症</a:t>
            </a:r>
            <a:r>
              <a:rPr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肺吸虫症：</a:t>
            </a:r>
            <a:r>
              <a:rPr lang="en-US" altLang="ja-JP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顎口虫症：</a:t>
            </a:r>
            <a:r>
              <a:rPr lang="en-US" altLang="ja-JP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糞線虫症：</a:t>
            </a:r>
            <a:r>
              <a:rPr lang="en-US" altLang="ja-JP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旋尾線虫症：</a:t>
            </a:r>
            <a:r>
              <a:rPr lang="en-US" altLang="ja-JP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有鉤嚢虫症：</a:t>
            </a:r>
            <a:r>
              <a:rPr lang="en-US" altLang="ja-JP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糸状虫症：</a:t>
            </a:r>
            <a:r>
              <a:rPr kumimoji="1" lang="en-US" altLang="ja-JP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肝吸虫症：</a:t>
            </a:r>
            <a:r>
              <a:rPr kumimoji="1" lang="en-US" altLang="ja-JP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79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197</Words>
  <Application>Microsoft Office PowerPoint</Application>
  <PresentationFormat>ワイド画面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Office テーマ</vt:lpstr>
      <vt:lpstr>受診者の解析（2022.6～2023.5）</vt:lpstr>
      <vt:lpstr>受診者数（n=3,291）</vt:lpstr>
      <vt:lpstr>PowerPoint プレゼンテーション</vt:lpstr>
      <vt:lpstr>初診者内訳（n=1,344　平均年齢：34.9歳）</vt:lpstr>
      <vt:lpstr>PowerPoint プレゼンテーション</vt:lpstr>
      <vt:lpstr>感染症内科内訳（n=485）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Mizuno Yasutaka</dc:creator>
  <cp:lastModifiedBy>Yasutaka MIZUNO</cp:lastModifiedBy>
  <cp:revision>49</cp:revision>
  <dcterms:created xsi:type="dcterms:W3CDTF">2019-11-06T12:17:35Z</dcterms:created>
  <dcterms:modified xsi:type="dcterms:W3CDTF">2023-06-02T03:30:36Z</dcterms:modified>
</cp:coreProperties>
</file>